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Corbel" panose="020B0503020204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j5TXb7qKiWKFssP/d/5tQI3Nmi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body" idx="2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3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2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2" name="Google Shape;72;p26"/>
          <p:cNvSpPr>
            <a:spLocks noGrp="1"/>
          </p:cNvSpPr>
          <p:nvPr>
            <p:ph type="chart" idx="2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pictures">
  <p:cSld name="3 picture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>
            <a:spLocks noGrp="1"/>
          </p:cNvSpPr>
          <p:nvPr>
            <p:ph type="pic" idx="2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>
            <a:spLocks noGrp="1"/>
          </p:cNvSpPr>
          <p:nvPr>
            <p:ph type="pic" idx="3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>
            <a:spLocks noGrp="1"/>
          </p:cNvSpPr>
          <p:nvPr>
            <p:ph type="pic" idx="4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1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body" idx="5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body" idx="6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1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3714190" y="1182249"/>
            <a:ext cx="5744602" cy="325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EMPATÍA</a:t>
            </a:r>
            <a:endParaRPr dirty="0"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Logotipo&#10;&#10;El contenido generado por IA puede ser incorrecto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92777" y="596621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"/>
          <p:cNvSpPr txBox="1"/>
          <p:nvPr/>
        </p:nvSpPr>
        <p:spPr>
          <a:xfrm>
            <a:off x="3601053" y="281276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3" name="Google Shape;173;p10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0"/>
          <p:cNvSpPr txBox="1"/>
          <p:nvPr/>
        </p:nvSpPr>
        <p:spPr>
          <a:xfrm>
            <a:off x="918560" y="1751873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EMPATÍA EN ACCIÓN – EJEMPLOS</a:t>
            </a:r>
            <a:endParaRPr sz="18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/>
            <a:r>
              <a:rPr lang="es-ES" sz="1800" b="0" i="0" u="none" strike="noStrike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🟢 </a:t>
            </a: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Colega abrumado con tareas → usted ofrece ayuda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🟢 Amigo se abre → validas sin consejo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🟢 Extraño en apuros → ofreces amabilidad sin preguntar "por qué"</a:t>
            </a:r>
            <a:endParaRPr dirty="0"/>
          </a:p>
        </p:txBody>
      </p:sp>
      <p:pic>
        <p:nvPicPr>
          <p:cNvPr id="175" name="Google Shape;17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1720" y="1330960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"/>
          <p:cNvSpPr txBox="1"/>
          <p:nvPr/>
        </p:nvSpPr>
        <p:spPr>
          <a:xfrm>
            <a:off x="3514865" y="274271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1" name="Google Shape;181;p11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1"/>
          <p:cNvSpPr txBox="1"/>
          <p:nvPr/>
        </p:nvSpPr>
        <p:spPr>
          <a:xfrm>
            <a:off x="1004747" y="1679683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CÓMO SE VE LA FALTA DE EMPATÍA</a:t>
            </a:r>
          </a:p>
          <a:p>
            <a:pPr lvl="0">
              <a:buSzPts val="1800"/>
            </a:pPr>
            <a:r>
              <a:rPr lang="es-ES" sz="1800" b="0" i="0" u="none" strike="noStrike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• </a:t>
            </a: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Ignorar las señales emocionales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Descartar o minimizar los sentimientos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Apresurarse a "arreglar" o cambiar el tema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Dar consejos sin consentimiento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Google Shape;18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9213" y="1285240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"/>
          <p:cNvSpPr txBox="1"/>
          <p:nvPr/>
        </p:nvSpPr>
        <p:spPr>
          <a:xfrm>
            <a:off x="3456758" y="374650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9" name="Google Shape;189;p1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2"/>
          <p:cNvSpPr txBox="1"/>
          <p:nvPr/>
        </p:nvSpPr>
        <p:spPr>
          <a:xfrm>
            <a:off x="1062855" y="1678769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EMPATÍA Y TRABAJO EN EQUIPO</a:t>
            </a:r>
            <a:endParaRPr sz="18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/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Equipos empáticos: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Comparte más abiertamente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Resolver conflictos de manera constructiva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Sentirse más seguros de ser ellos mismos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Construir una colaboración más sólida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1" name="Google Shape;191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99665" y="1360594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"/>
          <p:cNvSpPr txBox="1"/>
          <p:nvPr/>
        </p:nvSpPr>
        <p:spPr>
          <a:xfrm>
            <a:off x="3558044" y="207713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7" name="Google Shape;197;p1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3"/>
          <p:cNvSpPr txBox="1"/>
          <p:nvPr/>
        </p:nvSpPr>
        <p:spPr>
          <a:xfrm>
            <a:off x="992606" y="1682947"/>
            <a:ext cx="6172200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EMPATÍA EN MOMENTOS DIFÍCILES</a:t>
            </a:r>
            <a:endParaRPr sz="18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>
              <a:buSzPts val="1800"/>
            </a:pP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Es más difícil, y más esencial, ser empático cuando: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No estamos de acuerdo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Nos sentimos desencadenados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Nos sentimos abrumados
Aprender a hacer una pausa y responder en lugar de reaccionar desarrolla la resiliencia emocional.</a:t>
            </a:r>
            <a:endParaRPr dirty="0"/>
          </a:p>
        </p:txBody>
      </p:sp>
      <p:pic>
        <p:nvPicPr>
          <p:cNvPr id="199" name="Google Shape;19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71919" y="1503430"/>
            <a:ext cx="4699000" cy="448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"/>
          <p:cNvSpPr txBox="1"/>
          <p:nvPr/>
        </p:nvSpPr>
        <p:spPr>
          <a:xfrm>
            <a:off x="3401194" y="178545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5" name="Google Shape;205;p1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4"/>
          <p:cNvSpPr txBox="1"/>
          <p:nvPr/>
        </p:nvSpPr>
        <p:spPr>
          <a:xfrm>
            <a:off x="1065187" y="1853358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DESARROLLAR TU HABILIDAD DE EMPATÍA</a:t>
            </a:r>
            <a:endParaRPr sz="18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/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✅ Practica el silencio y la presencia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✅ Haga preguntas abiertas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✅ Escribe tus propias emociones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✅ Reflexiona después de conversaciones difíciles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7" name="Google Shape;20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4581" y="1651843"/>
            <a:ext cx="46990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"/>
          <p:cNvSpPr txBox="1"/>
          <p:nvPr/>
        </p:nvSpPr>
        <p:spPr>
          <a:xfrm>
            <a:off x="2573972" y="1179304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3" name="Google Shape;213;p1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 txBox="1"/>
          <p:nvPr/>
        </p:nvSpPr>
        <p:spPr>
          <a:xfrm>
            <a:off x="1945640" y="2551837"/>
            <a:ext cx="953008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CONCLUSIÓN
La empatía no es algo que tengamos o no tengamos—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 una habilidad que podemos desarrollar a través de la intención, la humildad y la conexión.
"La empatía es el antídoto contra la vergüenza. Las dos palabras más poderosas cuando estamos en lucha son: Yo también". </a:t>
            </a:r>
            <a:r>
              <a:rPr lang="es-ES" sz="1800" b="1" dirty="0" err="1">
                <a:latin typeface="Corbel"/>
                <a:ea typeface="Corbel"/>
                <a:cs typeface="Corbel"/>
                <a:sym typeface="Corbel"/>
              </a:rPr>
              <a:t>Brené</a:t>
            </a: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 Brown</a:t>
            </a:r>
            <a:endParaRPr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8E4010-80CD-CD7D-5078-C21BB11C08E3}"/>
              </a:ext>
            </a:extLst>
          </p:cNvPr>
          <p:cNvSpPr txBox="1"/>
          <p:nvPr/>
        </p:nvSpPr>
        <p:spPr>
          <a:xfrm rot="10800000" flipV="1">
            <a:off x="6715824" y="139095"/>
            <a:ext cx="4122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4000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endParaRPr lang="es-ES" sz="4000"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/>
          <p:nvPr/>
        </p:nvSpPr>
        <p:spPr>
          <a:xfrm>
            <a:off x="395289" y="1477963"/>
            <a:ext cx="6615112" cy="4887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buClr>
                <a:schemeClr val="dk1"/>
              </a:buClr>
              <a:buSzPts val="2000"/>
            </a:pPr>
            <a:r>
              <a:rPr lang="es-ES" sz="20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Habilidades de comunicación
• La capacidad de comunicarse de manera efectiva con supervisores, socios y personal es esencial, sin importar en qué sector trabaje.
• Los trabajadores de la era digital deben saber cómo enviar y recibir mensajes correctamente en persona, así como por teléfono, correo electrónico o redes sociales.
• Una buena comunicación lo ayudará a asegurar contratos, obtener promociones y tener éxito en su carrera.</a:t>
            </a:r>
            <a:endParaRPr sz="20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0" name="Google Shape;220;p16"/>
          <p:cNvSpPr txBox="1"/>
          <p:nvPr/>
        </p:nvSpPr>
        <p:spPr>
          <a:xfrm>
            <a:off x="3299714" y="199284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6" descr="Image result for assertive communicat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61413" y="2369110"/>
            <a:ext cx="4175125" cy="2782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6" descr="Logotipo&#10;&#10;El contenido generado por IA puede ser incorrect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 txBox="1"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67"/>
              <a:buFont typeface="Noto Sans Symbols"/>
              <a:buNone/>
            </a:pPr>
            <a:r>
              <a:rPr lang="es-ES" sz="2667" dirty="0">
                <a:solidFill>
                  <a:srgbClr val="000000"/>
                </a:solidFill>
              </a:rPr>
              <a:t>Referencias</a:t>
            </a:r>
            <a:endParaRPr dirty="0"/>
          </a:p>
        </p:txBody>
      </p:sp>
      <p:sp>
        <p:nvSpPr>
          <p:cNvPr id="228" name="Google Shape;228;p17"/>
          <p:cNvSpPr txBox="1">
            <a:spLocks noGrp="1"/>
          </p:cNvSpPr>
          <p:nvPr>
            <p:ph type="body" idx="2"/>
          </p:nvPr>
        </p:nvSpPr>
        <p:spPr>
          <a:xfrm>
            <a:off x="261938" y="2817813"/>
            <a:ext cx="11385550" cy="37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None/>
            </a:pPr>
            <a:endParaRPr b="1" dirty="0"/>
          </a:p>
          <a:p>
            <a:pPr marL="182563" lvl="0" indent="-182563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 dirty="0"/>
              <a:t>Brown, B. (2018). </a:t>
            </a:r>
            <a:r>
              <a:rPr lang="es-ES" i="1" dirty="0" err="1"/>
              <a:t>Dare</a:t>
            </a:r>
            <a:r>
              <a:rPr lang="es-ES" i="1" dirty="0"/>
              <a:t> </a:t>
            </a:r>
            <a:r>
              <a:rPr lang="es-ES" i="1" dirty="0" err="1"/>
              <a:t>to</a:t>
            </a:r>
            <a:r>
              <a:rPr lang="es-ES" i="1" dirty="0"/>
              <a:t> Lead: Brave </a:t>
            </a:r>
            <a:r>
              <a:rPr lang="es-ES" i="1" dirty="0" err="1"/>
              <a:t>Work</a:t>
            </a:r>
            <a:r>
              <a:rPr lang="es-ES" i="1" dirty="0"/>
              <a:t>. </a:t>
            </a:r>
            <a:r>
              <a:rPr lang="es-ES" i="1" dirty="0" err="1"/>
              <a:t>Tough</a:t>
            </a:r>
            <a:r>
              <a:rPr lang="es-ES" i="1" dirty="0"/>
              <a:t> </a:t>
            </a:r>
            <a:r>
              <a:rPr lang="es-ES" i="1" dirty="0" err="1"/>
              <a:t>Conversations</a:t>
            </a:r>
            <a:r>
              <a:rPr lang="es-ES" i="1" dirty="0"/>
              <a:t>. </a:t>
            </a:r>
            <a:r>
              <a:rPr lang="es-ES" i="1" dirty="0" err="1"/>
              <a:t>Whole</a:t>
            </a:r>
            <a:r>
              <a:rPr lang="es-ES" i="1" dirty="0"/>
              <a:t> </a:t>
            </a:r>
            <a:r>
              <a:rPr lang="es-ES" i="1" dirty="0" err="1"/>
              <a:t>Hearts</a:t>
            </a:r>
            <a:r>
              <a:rPr lang="es-ES" i="1" dirty="0"/>
              <a:t>.</a:t>
            </a:r>
            <a:r>
              <a:rPr lang="es-ES" dirty="0"/>
              <a:t> </a:t>
            </a:r>
            <a:r>
              <a:rPr lang="es-ES" dirty="0" err="1"/>
              <a:t>Random</a:t>
            </a:r>
            <a:r>
              <a:rPr lang="es-ES" dirty="0"/>
              <a:t> House.</a:t>
            </a:r>
            <a:endParaRPr dirty="0"/>
          </a:p>
          <a:p>
            <a:pPr marL="182563" lvl="0" indent="-182563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 dirty="0"/>
              <a:t>Goleman, D. (1995). </a:t>
            </a:r>
            <a:r>
              <a:rPr lang="es-ES" i="1" dirty="0" err="1"/>
              <a:t>Emotional</a:t>
            </a:r>
            <a:r>
              <a:rPr lang="es-ES" i="1" dirty="0"/>
              <a:t> </a:t>
            </a:r>
            <a:r>
              <a:rPr lang="es-ES" i="1" dirty="0" err="1"/>
              <a:t>Intelligence</a:t>
            </a:r>
            <a:r>
              <a:rPr lang="es-ES" i="1" dirty="0"/>
              <a:t>.</a:t>
            </a:r>
            <a:r>
              <a:rPr lang="es-ES" dirty="0"/>
              <a:t> Bantam </a:t>
            </a:r>
            <a:r>
              <a:rPr lang="es-ES" dirty="0" err="1"/>
              <a:t>Books</a:t>
            </a:r>
            <a:r>
              <a:rPr lang="es-ES" dirty="0"/>
              <a:t>.</a:t>
            </a:r>
            <a:endParaRPr dirty="0"/>
          </a:p>
          <a:p>
            <a:pPr marL="182563" lvl="0" indent="-182563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 dirty="0" err="1"/>
              <a:t>Decety</a:t>
            </a:r>
            <a:r>
              <a:rPr lang="es-ES" dirty="0"/>
              <a:t>, J. &amp; Jackson, P.L. (2006). “A Social </a:t>
            </a:r>
            <a:r>
              <a:rPr lang="es-ES" dirty="0" err="1"/>
              <a:t>Neuroscience</a:t>
            </a:r>
            <a:r>
              <a:rPr lang="es-ES" dirty="0"/>
              <a:t> </a:t>
            </a:r>
            <a:r>
              <a:rPr lang="es-ES" dirty="0" err="1"/>
              <a:t>Perspective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Empathy</a:t>
            </a:r>
            <a:r>
              <a:rPr lang="es-ES" dirty="0"/>
              <a:t>.” </a:t>
            </a:r>
            <a:r>
              <a:rPr lang="es-ES" i="1" dirty="0" err="1"/>
              <a:t>Current</a:t>
            </a:r>
            <a:r>
              <a:rPr lang="es-ES" i="1" dirty="0"/>
              <a:t> </a:t>
            </a:r>
            <a:r>
              <a:rPr lang="es-ES" i="1" dirty="0" err="1"/>
              <a:t>Directions</a:t>
            </a:r>
            <a:r>
              <a:rPr lang="es-ES" i="1" dirty="0"/>
              <a:t> in </a:t>
            </a:r>
            <a:r>
              <a:rPr lang="es-ES" i="1" dirty="0" err="1"/>
              <a:t>Psychological</a:t>
            </a:r>
            <a:r>
              <a:rPr lang="es-ES" i="1" dirty="0"/>
              <a:t> </a:t>
            </a:r>
            <a:r>
              <a:rPr lang="es-ES" i="1" dirty="0" err="1"/>
              <a:t>Science</a:t>
            </a:r>
            <a:r>
              <a:rPr lang="es-ES" dirty="0"/>
              <a:t>, 15(2), 54–58.</a:t>
            </a:r>
            <a:endParaRPr dirty="0"/>
          </a:p>
          <a:p>
            <a:pPr marL="182563" lvl="0" indent="-182563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 dirty="0" err="1"/>
              <a:t>Neff</a:t>
            </a:r>
            <a:r>
              <a:rPr lang="es-ES" dirty="0"/>
              <a:t>, K. (2011). </a:t>
            </a:r>
            <a:r>
              <a:rPr lang="es-ES" i="1" dirty="0" err="1"/>
              <a:t>Self-Compassion</a:t>
            </a:r>
            <a:r>
              <a:rPr lang="es-ES" i="1" dirty="0"/>
              <a:t>: 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Proven</a:t>
            </a:r>
            <a:r>
              <a:rPr lang="es-ES" i="1" dirty="0"/>
              <a:t> </a:t>
            </a:r>
            <a:r>
              <a:rPr lang="es-ES" i="1" dirty="0" err="1"/>
              <a:t>Power</a:t>
            </a:r>
            <a:r>
              <a:rPr lang="es-ES" i="1" dirty="0"/>
              <a:t> </a:t>
            </a:r>
            <a:r>
              <a:rPr lang="es-ES" i="1" dirty="0" err="1"/>
              <a:t>of</a:t>
            </a:r>
            <a:r>
              <a:rPr lang="es-ES" i="1" dirty="0"/>
              <a:t> </a:t>
            </a:r>
            <a:r>
              <a:rPr lang="es-ES" i="1" dirty="0" err="1"/>
              <a:t>Being</a:t>
            </a:r>
            <a:r>
              <a:rPr lang="es-ES" i="1" dirty="0"/>
              <a:t> </a:t>
            </a:r>
            <a:r>
              <a:rPr lang="es-ES" i="1" dirty="0" err="1"/>
              <a:t>Kind</a:t>
            </a:r>
            <a:r>
              <a:rPr lang="es-ES" i="1" dirty="0"/>
              <a:t> </a:t>
            </a:r>
            <a:r>
              <a:rPr lang="es-ES" i="1" dirty="0" err="1"/>
              <a:t>to</a:t>
            </a:r>
            <a:r>
              <a:rPr lang="es-ES" i="1" dirty="0"/>
              <a:t> </a:t>
            </a:r>
            <a:r>
              <a:rPr lang="es-ES" i="1" dirty="0" err="1"/>
              <a:t>Yourself</a:t>
            </a:r>
            <a:r>
              <a:rPr lang="es-ES" i="1" dirty="0"/>
              <a:t>.</a:t>
            </a:r>
            <a:endParaRPr dirty="0"/>
          </a:p>
        </p:txBody>
      </p:sp>
      <p:pic>
        <p:nvPicPr>
          <p:cNvPr id="229" name="Google Shape;22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7"/>
          <p:cNvSpPr txBox="1"/>
          <p:nvPr/>
        </p:nvSpPr>
        <p:spPr>
          <a:xfrm>
            <a:off x="3360738" y="175419"/>
            <a:ext cx="7670800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1" name="Google Shape;231;p17" descr="Logotipo&#10;&#10;El contenido generado por IA puede ser incorrect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8"/>
          <p:cNvSpPr txBox="1"/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lang="es-ES" sz="4700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8" name="Google Shape;238;p18"/>
          <p:cNvSpPr txBox="1"/>
          <p:nvPr/>
        </p:nvSpPr>
        <p:spPr>
          <a:xfrm>
            <a:off x="174625" y="5124450"/>
            <a:ext cx="7153275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las opiniones de la AN y de la Comisión.</a:t>
            </a:r>
            <a:endParaRPr dirty="0"/>
          </a:p>
        </p:txBody>
      </p:sp>
      <p:pic>
        <p:nvPicPr>
          <p:cNvPr id="239" name="Google Shape;239;p1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/>
        </p:nvSpPr>
        <p:spPr>
          <a:xfrm>
            <a:off x="2897115" y="264680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09" name="Google Shape;109;p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6EF6E4F-5009-03B2-4D99-56B54C200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5291" y="1871323"/>
            <a:ext cx="3939881" cy="344453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60D35F9-233C-97A3-E44F-541D9FB99715}"/>
              </a:ext>
            </a:extLst>
          </p:cNvPr>
          <p:cNvSpPr txBox="1"/>
          <p:nvPr/>
        </p:nvSpPr>
        <p:spPr>
          <a:xfrm>
            <a:off x="813816" y="1871323"/>
            <a:ext cx="45994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OBJETIVO:</a:t>
            </a:r>
          </a:p>
          <a:p>
            <a:endParaRPr lang="es-ES" dirty="0"/>
          </a:p>
          <a:p>
            <a:r>
              <a:rPr lang="es-ES" dirty="0"/>
              <a:t>Ayudar a la participantes a comprender el concepto empatía, diferenciándolo del concepto simpatía.</a:t>
            </a:r>
          </a:p>
          <a:p>
            <a:endParaRPr lang="es-ES" dirty="0"/>
          </a:p>
          <a:p>
            <a:r>
              <a:rPr lang="es-ES" dirty="0"/>
              <a:t>Enseñar a los participantes cómo ser empáticos  en contextos personales y profesionales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/>
        </p:nvSpPr>
        <p:spPr>
          <a:xfrm>
            <a:off x="3489000" y="25531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6" name="Google Shape;116;p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9E32340-E24B-95A8-A5F5-C2D3C263D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7865" y="2103749"/>
            <a:ext cx="1615580" cy="307112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A1BF33B-5F14-EDDE-84C5-668BD8C4D3B3}"/>
              </a:ext>
            </a:extLst>
          </p:cNvPr>
          <p:cNvSpPr txBox="1"/>
          <p:nvPr/>
        </p:nvSpPr>
        <p:spPr>
          <a:xfrm>
            <a:off x="740664" y="2395728"/>
            <a:ext cx="60807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Reconocer la definición y el valor de la empatía en la interacción humana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Comprender la empatía desde el plano emocional y cognitivo.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Practicar comportamientos que demuestren comunicación empática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Descubrir cómo la empatía mejora el trabajo en equipo y la resolución de conflictos.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/>
        </p:nvSpPr>
        <p:spPr>
          <a:xfrm>
            <a:off x="3342338" y="19444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3" name="Google Shape;123;p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 txBox="1"/>
          <p:nvPr/>
        </p:nvSpPr>
        <p:spPr>
          <a:xfrm>
            <a:off x="1309404" y="2101062"/>
            <a:ext cx="4786595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sz="20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empatía es la capacidad de reconocer, comprender y compartir los pensamientos y sentimientos de otra persona.</a:t>
            </a:r>
            <a:br>
              <a:rPr lang="es-ES" sz="20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20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Nos permite construir una conexión humana genuina.</a:t>
            </a:r>
            <a:endParaRPr dirty="0"/>
          </a:p>
        </p:txBody>
      </p:sp>
      <p:sp>
        <p:nvSpPr>
          <p:cNvPr id="125" name="Google Shape;125;p4"/>
          <p:cNvSpPr txBox="1"/>
          <p:nvPr/>
        </p:nvSpPr>
        <p:spPr>
          <a:xfrm>
            <a:off x="1309404" y="1615827"/>
            <a:ext cx="61722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¿QUÉ ES LA EMPATÍA?</a:t>
            </a:r>
            <a:endParaRPr sz="1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6" name="Google Shape;126;p4" descr="Visita dibujada a mano al concepto de psicólog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52736" y="1615827"/>
            <a:ext cx="5997125" cy="4282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 txBox="1"/>
          <p:nvPr/>
        </p:nvSpPr>
        <p:spPr>
          <a:xfrm>
            <a:off x="3402012" y="164305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2" name="Google Shape;132;p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 txBox="1"/>
          <p:nvPr/>
        </p:nvSpPr>
        <p:spPr>
          <a:xfrm>
            <a:off x="1066006" y="1503430"/>
            <a:ext cx="5029994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000"/>
            </a:pPr>
            <a:r>
              <a:rPr lang="es-ES" sz="2000" b="1" dirty="0">
                <a:latin typeface="Corbel"/>
                <a:ea typeface="Corbel"/>
                <a:cs typeface="Corbel"/>
                <a:sym typeface="Corbel"/>
              </a:rPr>
              <a:t>EMPATÍA VS SIMPATÍA</a:t>
            </a:r>
            <a:endParaRPr sz="20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/>
            <a:r>
              <a:rPr lang="es-ES" sz="2000" b="0" i="0" u="none" strike="noStrike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🟦 </a:t>
            </a:r>
            <a:r>
              <a:rPr lang="es-ES" sz="2000" i="1" dirty="0">
                <a:latin typeface="Corbel"/>
                <a:ea typeface="Corbel"/>
                <a:cs typeface="Corbel"/>
                <a:sym typeface="Corbel"/>
              </a:rPr>
              <a:t>Empatía: "Siento contigo".</a:t>
            </a:r>
            <a:br>
              <a:rPr lang="es-ES" sz="2000" i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2000" i="1" dirty="0">
                <a:latin typeface="Corbel"/>
                <a:ea typeface="Corbel"/>
                <a:cs typeface="Corbel"/>
                <a:sym typeface="Corbel"/>
              </a:rPr>
              <a:t>🟨 Simpatía: "Me siento mal por ti".</a:t>
            </a:r>
            <a:br>
              <a:rPr lang="es-ES" sz="2000" i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2000" i="1" dirty="0">
                <a:latin typeface="Corbel"/>
                <a:ea typeface="Corbel"/>
                <a:cs typeface="Corbel"/>
                <a:sym typeface="Corbel"/>
              </a:rPr>
              <a:t>La empatía conecta, la simpatía crea distancia.</a:t>
            </a:r>
            <a:endParaRPr dirty="0"/>
          </a:p>
        </p:txBody>
      </p:sp>
      <p:pic>
        <p:nvPicPr>
          <p:cNvPr id="134" name="Google Shape;13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26994" y="1321751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6580681" y="225877"/>
            <a:ext cx="4552963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0" name="Google Shape;140;p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/>
        </p:nvSpPr>
        <p:spPr>
          <a:xfrm>
            <a:off x="1058356" y="1900690"/>
            <a:ext cx="4725224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000"/>
            </a:pPr>
            <a:r>
              <a:rPr lang="es-ES" sz="2000" b="1" dirty="0">
                <a:latin typeface="Corbel"/>
                <a:ea typeface="Corbel"/>
                <a:cs typeface="Corbel"/>
                <a:sym typeface="Corbel"/>
              </a:rPr>
              <a:t>TIPOS DE EMPATÍA</a:t>
            </a:r>
            <a:endParaRPr sz="20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 indent="-127000">
              <a:buSzPts val="2000"/>
              <a:buFont typeface="Corbel"/>
              <a:buAutoNum type="arabicPeriod"/>
            </a:pPr>
            <a:r>
              <a:rPr lang="es-ES" sz="2000" b="1" dirty="0">
                <a:latin typeface="Corbel"/>
                <a:ea typeface="Corbel"/>
                <a:cs typeface="Corbel"/>
                <a:sym typeface="Corbel"/>
              </a:rPr>
              <a:t>Empatía cognitiva: comprensión de las perspectivas
Empatía emocional: compartir sentimientos
Empatía compasiva: tomar medidas de apoyo</a:t>
            </a:r>
            <a:endParaRPr sz="20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2" name="Google Shape;14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0681" y="1308100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/>
          <p:nvPr/>
        </p:nvSpPr>
        <p:spPr>
          <a:xfrm>
            <a:off x="3772398" y="207962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9" name="Google Shape;149;p7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7"/>
          <p:cNvSpPr txBox="1"/>
          <p:nvPr/>
        </p:nvSpPr>
        <p:spPr>
          <a:xfrm>
            <a:off x="968542" y="1503430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¿POR QUÉ ES IMPORTANTE LA EMPATÍA?</a:t>
            </a:r>
            <a:endParaRPr sz="18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/>
            <a:r>
              <a:rPr lang="es-ES" sz="1800" b="0" i="0" u="none" strike="noStrike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• </a:t>
            </a: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Mejora las relaciones y la confianza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Previene la falta de comunicación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Apoya la inclusión y reduce el sesgo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Ayuda a los equipos a trabajar mejor juntos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1" name="Google Shape;151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29680" y="1250745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"/>
          <p:cNvSpPr txBox="1"/>
          <p:nvPr/>
        </p:nvSpPr>
        <p:spPr>
          <a:xfrm>
            <a:off x="3579813" y="296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7" name="Google Shape;157;p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8"/>
          <p:cNvSpPr txBox="1"/>
          <p:nvPr/>
        </p:nvSpPr>
        <p:spPr>
          <a:xfrm>
            <a:off x="939800" y="1503430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SEÑALES DE COMUNICACIÓN EMPÁTICA</a:t>
            </a:r>
          </a:p>
          <a:p>
            <a:pPr lvl="0">
              <a:buSzPts val="1800"/>
            </a:pP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Contacto visual y postura abierta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Escucha activa sin interrumpir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Respuestas reflexivas (p. ej., "Suena como...")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Validación emocional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9" name="Google Shape;159;p8" descr="Ilustración de terapia del habla en estilo dibujado a mano con personas hablando con psicólog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12000" y="1275589"/>
            <a:ext cx="4649312" cy="4649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"/>
          <p:cNvSpPr txBox="1"/>
          <p:nvPr/>
        </p:nvSpPr>
        <p:spPr>
          <a:xfrm>
            <a:off x="3516390" y="215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EMPATÍA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9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9"/>
          <p:cNvSpPr txBox="1"/>
          <p:nvPr/>
        </p:nvSpPr>
        <p:spPr>
          <a:xfrm>
            <a:off x="1003223" y="1503430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RESPONDER CON EMPATÍA</a:t>
            </a:r>
            <a:endParaRPr sz="1800" b="1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lvl="0"/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Usa frases como: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"Eso suena difícil. Estoy aquí para ti".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"Veo de dónde vienes".</a:t>
            </a:r>
            <a:br>
              <a:rPr lang="es-ES" sz="1800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dirty="0">
                <a:latin typeface="Corbel"/>
                <a:ea typeface="Corbel"/>
                <a:cs typeface="Corbel"/>
                <a:sym typeface="Corbel"/>
              </a:rPr>
              <a:t>• "¿Qué necesitas en este momento?"</a:t>
            </a:r>
            <a:endParaRPr dirty="0"/>
          </a:p>
        </p:txBody>
      </p:sp>
      <p:pic>
        <p:nvPicPr>
          <p:cNvPr id="167" name="Google Shape;167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06639" y="1503430"/>
            <a:ext cx="4699000" cy="351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782</Words>
  <Application>Microsoft Office PowerPoint</Application>
  <PresentationFormat>Panorámica</PresentationFormat>
  <Paragraphs>64</Paragraphs>
  <Slides>18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Calibri</vt:lpstr>
      <vt:lpstr>Noto Sans Symbols</vt:lpstr>
      <vt:lpstr>Corbel</vt:lpstr>
      <vt:lpstr>Arial</vt:lpstr>
      <vt:lpstr>Frame</vt:lpstr>
      <vt:lpstr>EMPATÍA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 and F</dc:creator>
  <cp:lastModifiedBy>rociotrigueros@aprofem.org</cp:lastModifiedBy>
  <cp:revision>1</cp:revision>
  <dcterms:created xsi:type="dcterms:W3CDTF">2019-04-23T12:14:49Z</dcterms:created>
  <dcterms:modified xsi:type="dcterms:W3CDTF">2025-10-28T07:40:54Z</dcterms:modified>
</cp:coreProperties>
</file>